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1" r:id="rId4"/>
    <p:sldId id="260" r:id="rId5"/>
    <p:sldId id="259" r:id="rId6"/>
    <p:sldId id="271" r:id="rId7"/>
    <p:sldId id="262" r:id="rId8"/>
    <p:sldId id="267" r:id="rId9"/>
    <p:sldId id="268" r:id="rId10"/>
    <p:sldId id="269" r:id="rId11"/>
    <p:sldId id="266" r:id="rId12"/>
    <p:sldId id="265" r:id="rId13"/>
    <p:sldId id="264" r:id="rId14"/>
    <p:sldId id="263" r:id="rId15"/>
    <p:sldId id="270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3204" y="78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6/27/2021 am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 anchor="b"/>
          <a:lstStyle>
            <a:lvl1pPr algn="r">
              <a:defRPr sz="1200"/>
            </a:lvl1pPr>
          </a:lstStyle>
          <a:p>
            <a:fld id="{38F85CB1-BCC5-4900-B940-C69180455D34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/>
          <a:lstStyle>
            <a:lvl1pPr algn="r">
              <a:defRPr sz="1200"/>
            </a:lvl1pPr>
          </a:lstStyle>
          <a:p>
            <a:r>
              <a:rPr lang="en-US"/>
              <a:t>6/27/2021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3" tIns="48322" rIns="96643" bIns="4832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43" tIns="48322" rIns="96643" bIns="4832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 anchor="b"/>
          <a:lstStyle>
            <a:lvl1pPr algn="r">
              <a:defRPr sz="1200"/>
            </a:lvl1pPr>
          </a:lstStyle>
          <a:p>
            <a:fld id="{ED644C2B-0135-4EA5-BEC3-52BABF6A63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A2D5A38-9FBB-4D33-8D20-1C1D914456C5}" type="datetime1">
              <a:rPr lang="en-US" smtClean="0"/>
              <a:pPr/>
              <a:t>6/27/2021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786C38-89C7-475A-BDB2-67900671C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699E4-DC7D-41B9-A8EB-42DE871AD400}" type="datetime1">
              <a:rPr lang="en-US" smtClean="0"/>
              <a:pPr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6C38-89C7-475A-BDB2-67900671C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AE63-D825-4683-AC1B-BEB91B152278}" type="datetime1">
              <a:rPr lang="en-US" smtClean="0"/>
              <a:pPr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6C38-89C7-475A-BDB2-67900671C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5239-CFAD-466C-9A42-39FD16DA3FCC}" type="datetime1">
              <a:rPr lang="en-US" smtClean="0"/>
              <a:pPr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6C38-89C7-475A-BDB2-67900671C4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4312-A562-4C5F-832B-6977EEB9A61C}" type="datetime1">
              <a:rPr lang="en-US" smtClean="0"/>
              <a:pPr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6C38-89C7-475A-BDB2-67900671C4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E28AF-F1E6-499C-99A6-639A244AB14F}" type="datetime1">
              <a:rPr lang="en-US" smtClean="0"/>
              <a:pPr/>
              <a:t>6/27/2021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6C38-89C7-475A-BDB2-67900671C4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8D2F5-653F-470C-B1C5-0646BBE19EFE}" type="datetime1">
              <a:rPr lang="en-US" smtClean="0"/>
              <a:pPr/>
              <a:t>6/27/2021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6C38-89C7-475A-BDB2-67900671C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E3CE-2E51-41A7-A724-2D1D539675FD}" type="datetime1">
              <a:rPr lang="en-US" smtClean="0"/>
              <a:pPr/>
              <a:t>6/27/2021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6C38-89C7-475A-BDB2-67900671C4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29BF1-E19F-4082-90AE-8CFFCF92FA11}" type="datetime1">
              <a:rPr lang="en-US" smtClean="0"/>
              <a:pPr/>
              <a:t>6/27/2021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6C38-89C7-475A-BDB2-67900671C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87CAD31-DAD6-4F42-9E3B-4F2F2B828669}" type="datetime1">
              <a:rPr lang="en-US" smtClean="0"/>
              <a:pPr/>
              <a:t>6/27/2021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6C38-89C7-475A-BDB2-67900671C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E8271A7-8A50-41E1-BAE9-47BB7B4C9FFC}" type="datetime1">
              <a:rPr lang="en-US" smtClean="0"/>
              <a:pPr/>
              <a:t>6/27/2021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786C38-89C7-475A-BDB2-67900671C4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034B36E-3C49-46C6-9CF6-2E9E955CE090}" type="datetime1">
              <a:rPr lang="en-US" smtClean="0"/>
              <a:pPr/>
              <a:t>6/27/2021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3786C38-89C7-475A-BDB2-67900671C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51365"/>
            <a:ext cx="7772400" cy="830997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Sanctification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507831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1 Corinthians 6:9-11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6C38-89C7-475A-BDB2-67900671C47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062651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baseline="0" dirty="0">
                <a:solidFill>
                  <a:srgbClr val="FF0000"/>
                </a:solidFill>
              </a:rPr>
              <a:t>What Is Sanctification?</a:t>
            </a:r>
          </a:p>
          <a:p>
            <a:pPr>
              <a:buNone/>
            </a:pPr>
            <a:r>
              <a:rPr lang="en-US" i="1" baseline="0" dirty="0" err="1"/>
              <a:t>hagiazo</a:t>
            </a:r>
            <a:r>
              <a:rPr lang="en-US" i="1" dirty="0"/>
              <a:t> </a:t>
            </a:r>
            <a:r>
              <a:rPr lang="en-US" dirty="0"/>
              <a:t>used of:</a:t>
            </a:r>
            <a:endParaRPr lang="en-US" baseline="0" dirty="0"/>
          </a:p>
          <a:p>
            <a:r>
              <a:rPr lang="en-US" baseline="0" dirty="0"/>
              <a:t>The root from which the word </a:t>
            </a:r>
            <a:r>
              <a:rPr lang="en-US" i="1" baseline="0" dirty="0">
                <a:solidFill>
                  <a:srgbClr val="FF0000"/>
                </a:solidFill>
              </a:rPr>
              <a:t>“</a:t>
            </a:r>
            <a:r>
              <a:rPr lang="en-US" b="1" i="1" baseline="0" dirty="0">
                <a:solidFill>
                  <a:srgbClr val="FF0000"/>
                </a:solidFill>
              </a:rPr>
              <a:t>sanctify</a:t>
            </a:r>
            <a:r>
              <a:rPr lang="en-US" i="1" baseline="0" dirty="0">
                <a:solidFill>
                  <a:srgbClr val="FF0000"/>
                </a:solidFill>
              </a:rPr>
              <a:t>” </a:t>
            </a:r>
            <a:r>
              <a:rPr lang="en-US" baseline="0" dirty="0"/>
              <a:t>comes is the same as that from which the word </a:t>
            </a:r>
            <a:r>
              <a:rPr lang="en-US" i="1" baseline="0" dirty="0">
                <a:solidFill>
                  <a:srgbClr val="FF0000"/>
                </a:solidFill>
              </a:rPr>
              <a:t>“</a:t>
            </a:r>
            <a:r>
              <a:rPr lang="en-US" b="1" i="1" baseline="0" dirty="0">
                <a:solidFill>
                  <a:srgbClr val="FF0000"/>
                </a:solidFill>
              </a:rPr>
              <a:t>saint</a:t>
            </a:r>
            <a:r>
              <a:rPr lang="en-US" i="1" baseline="0" dirty="0">
                <a:solidFill>
                  <a:srgbClr val="FF0000"/>
                </a:solidFill>
              </a:rPr>
              <a:t>” </a:t>
            </a:r>
            <a:r>
              <a:rPr lang="en-US" baseline="0" dirty="0"/>
              <a:t>is also derived.</a:t>
            </a:r>
          </a:p>
          <a:p>
            <a:r>
              <a:rPr lang="en-US" baseline="0" dirty="0"/>
              <a:t>We are </a:t>
            </a:r>
            <a:r>
              <a:rPr lang="en-US" i="1" baseline="0" dirty="0"/>
              <a:t>“</a:t>
            </a:r>
            <a:r>
              <a:rPr lang="en-US" b="1" i="1" baseline="0" dirty="0">
                <a:solidFill>
                  <a:srgbClr val="FF0000"/>
                </a:solidFill>
              </a:rPr>
              <a:t>sanctified in Christ Jesus, called to be saints, </a:t>
            </a:r>
            <a:r>
              <a:rPr lang="en-US" i="1" baseline="0" dirty="0"/>
              <a:t>with all that call upon the name of the Lord Jesus Christ in every place”</a:t>
            </a:r>
            <a:r>
              <a:rPr lang="en-US" baseline="0" dirty="0"/>
              <a:t> </a:t>
            </a:r>
            <a:br>
              <a:rPr lang="en-US" baseline="0" dirty="0"/>
            </a:br>
            <a:r>
              <a:rPr lang="en-US" baseline="0" dirty="0"/>
              <a:t>(1 Corinthians 1:2).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SANCTIFICATION: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6C38-89C7-475A-BDB2-67900671C47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8054"/>
            <a:ext cx="8229600" cy="5027017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aseline="0" dirty="0">
                <a:solidFill>
                  <a:srgbClr val="FF0000"/>
                </a:solidFill>
              </a:rPr>
              <a:t>“</a:t>
            </a:r>
            <a:r>
              <a:rPr lang="en-US" sz="3200" b="1" baseline="0" dirty="0">
                <a:solidFill>
                  <a:srgbClr val="FF0000"/>
                </a:solidFill>
              </a:rPr>
              <a:t>Who / What Sanctifies?</a:t>
            </a:r>
            <a:r>
              <a:rPr lang="en-US" sz="3200" baseline="0" dirty="0">
                <a:solidFill>
                  <a:srgbClr val="FF0000"/>
                </a:solidFill>
              </a:rPr>
              <a:t>”</a:t>
            </a:r>
          </a:p>
          <a:p>
            <a:r>
              <a:rPr lang="en-US" baseline="0" dirty="0"/>
              <a:t>Blood of Christ (grace and power).</a:t>
            </a:r>
            <a:br>
              <a:rPr lang="en-US" baseline="0" dirty="0"/>
            </a:br>
            <a:r>
              <a:rPr lang="en-US" dirty="0"/>
              <a:t>Hebrews 13:12</a:t>
            </a:r>
          </a:p>
          <a:p>
            <a:r>
              <a:rPr lang="en-US" baseline="0" dirty="0"/>
              <a:t>Holy Spirit (agent of our sanctification).</a:t>
            </a:r>
            <a:br>
              <a:rPr lang="en-US" baseline="0" dirty="0"/>
            </a:br>
            <a:r>
              <a:rPr lang="en-US" dirty="0"/>
              <a:t>2 Thessalonians 2:13; Ephesians 3:2-6;</a:t>
            </a:r>
            <a:br>
              <a:rPr lang="en-US" dirty="0"/>
            </a:br>
            <a:r>
              <a:rPr lang="en-US" dirty="0"/>
              <a:t>Acts 20:32 (1 Peter 1:2).</a:t>
            </a:r>
          </a:p>
          <a:p>
            <a:r>
              <a:rPr lang="en-US" baseline="0" dirty="0"/>
              <a:t>Truth (means). </a:t>
            </a:r>
            <a:r>
              <a:rPr lang="en-US" dirty="0"/>
              <a:t>John 17:17, 19 – When a sinner obeys the truth in faith.</a:t>
            </a:r>
          </a:p>
          <a:p>
            <a:r>
              <a:rPr lang="en-US" baseline="0" dirty="0"/>
              <a:t>Obedience to the gospel. </a:t>
            </a:r>
            <a:r>
              <a:rPr lang="en-US" dirty="0"/>
              <a:t>Romans 6:17-22.</a:t>
            </a:r>
          </a:p>
          <a:p>
            <a:r>
              <a:rPr lang="en-US" sz="2800" b="1" baseline="0" dirty="0">
                <a:solidFill>
                  <a:srgbClr val="FF0000"/>
                </a:solidFill>
              </a:rPr>
              <a:t>God’s grace</a:t>
            </a:r>
            <a:r>
              <a:rPr lang="en-US" baseline="0" dirty="0"/>
              <a:t> (blood of Christ) </a:t>
            </a:r>
            <a:r>
              <a:rPr lang="en-US" sz="2800" b="1" baseline="0" dirty="0">
                <a:solidFill>
                  <a:srgbClr val="FF0000"/>
                </a:solidFill>
              </a:rPr>
              <a:t>man’s faith</a:t>
            </a:r>
            <a:r>
              <a:rPr lang="en-US" baseline="0" dirty="0"/>
              <a:t> (obey gospel).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SANCTIFICATION: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6C38-89C7-475A-BDB2-67900671C47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146706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aseline="0" dirty="0">
                <a:solidFill>
                  <a:srgbClr val="FF0000"/>
                </a:solidFill>
              </a:rPr>
              <a:t>“</a:t>
            </a:r>
            <a:r>
              <a:rPr lang="en-US" sz="3200" b="1" baseline="0" dirty="0">
                <a:solidFill>
                  <a:srgbClr val="FF0000"/>
                </a:solidFill>
              </a:rPr>
              <a:t>For Whom Is Sanctification Provided?</a:t>
            </a:r>
            <a:r>
              <a:rPr lang="en-US" sz="3200" baseline="0" dirty="0">
                <a:solidFill>
                  <a:srgbClr val="FF0000"/>
                </a:solidFill>
              </a:rPr>
              <a:t>”</a:t>
            </a:r>
          </a:p>
          <a:p>
            <a:r>
              <a:rPr lang="en-US" baseline="0" dirty="0"/>
              <a:t>All who need freedom / separation from sin. Romans 6:19-22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SANCTIFICATION: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6C38-89C7-475A-BDB2-67900671C47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3282950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aseline="0" dirty="0">
                <a:solidFill>
                  <a:srgbClr val="FF0000"/>
                </a:solidFill>
              </a:rPr>
              <a:t>“</a:t>
            </a:r>
            <a:r>
              <a:rPr lang="en-US" sz="3200" b="1" baseline="0" dirty="0">
                <a:solidFill>
                  <a:srgbClr val="FF0000"/>
                </a:solidFill>
              </a:rPr>
              <a:t>Where Is Sanctification?</a:t>
            </a:r>
            <a:r>
              <a:rPr lang="en-US" sz="3200" baseline="0" dirty="0">
                <a:solidFill>
                  <a:srgbClr val="FF0000"/>
                </a:solidFill>
              </a:rPr>
              <a:t>”</a:t>
            </a:r>
          </a:p>
          <a:p>
            <a:r>
              <a:rPr lang="en-US" baseline="0" dirty="0"/>
              <a:t>In the church.</a:t>
            </a:r>
            <a:br>
              <a:rPr lang="en-US" baseline="0" dirty="0"/>
            </a:br>
            <a:r>
              <a:rPr lang="en-US" baseline="0" dirty="0"/>
              <a:t>Ephesians </a:t>
            </a:r>
            <a:r>
              <a:rPr lang="en-US" dirty="0"/>
              <a:t>5:25-26, </a:t>
            </a:r>
            <a:r>
              <a:rPr lang="en-US" i="1" dirty="0"/>
              <a:t>“Husbands, love your wives, even as Christ also loved the church, and gave himself up for it; </a:t>
            </a:r>
            <a:r>
              <a:rPr lang="en-US" sz="3200" b="1" i="1" dirty="0">
                <a:solidFill>
                  <a:srgbClr val="FF0000"/>
                </a:solidFill>
              </a:rPr>
              <a:t>that he might sanctify it, </a:t>
            </a:r>
            <a:r>
              <a:rPr lang="en-US" i="1" dirty="0"/>
              <a:t>having cleansed it by the washing of water with the word.”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SANCTIFICATION: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6C38-89C7-475A-BDB2-67900671C47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968" y="1066800"/>
            <a:ext cx="8882064" cy="5745163"/>
          </a:xfr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200" baseline="0" dirty="0">
                <a:solidFill>
                  <a:srgbClr val="FF0000"/>
                </a:solidFill>
              </a:rPr>
              <a:t>“</a:t>
            </a:r>
            <a:r>
              <a:rPr lang="en-US" sz="3200" b="1" baseline="0" dirty="0">
                <a:solidFill>
                  <a:srgbClr val="FF0000"/>
                </a:solidFill>
              </a:rPr>
              <a:t>When Are We Sanctified?</a:t>
            </a:r>
            <a:r>
              <a:rPr lang="en-US" sz="3200" baseline="0" dirty="0">
                <a:solidFill>
                  <a:srgbClr val="FF0000"/>
                </a:solidFill>
              </a:rPr>
              <a:t>”</a:t>
            </a:r>
            <a:endParaRPr lang="en-US" sz="3200" i="1" baseline="0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sz="2300" baseline="0" dirty="0"/>
              <a:t>1 Corinthians 12:13, </a:t>
            </a:r>
            <a:r>
              <a:rPr lang="en-US" sz="2300" i="1" baseline="0" dirty="0"/>
              <a:t>“For in one Spirit were we all </a:t>
            </a:r>
            <a:r>
              <a:rPr lang="en-US" sz="2300" b="1" i="1" baseline="0" dirty="0">
                <a:solidFill>
                  <a:srgbClr val="FF0000"/>
                </a:solidFill>
              </a:rPr>
              <a:t>baptized into one body.</a:t>
            </a:r>
            <a:r>
              <a:rPr lang="en-US" sz="2300" i="1" baseline="0" dirty="0"/>
              <a:t>” (the church</a:t>
            </a:r>
            <a:r>
              <a:rPr lang="en-US" sz="2300" baseline="0" dirty="0"/>
              <a:t> – Ephesians 1:22-23</a:t>
            </a:r>
            <a:r>
              <a:rPr lang="en-US" sz="2300" i="1" baseline="0" dirty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2300" baseline="0" dirty="0"/>
              <a:t>Galatians 3:26-27, </a:t>
            </a:r>
            <a:r>
              <a:rPr lang="en-US" sz="2300" i="1" baseline="0" dirty="0"/>
              <a:t>“For ye are all sons of God, through faith, in Christ Jesus. For as many of you as were </a:t>
            </a:r>
            <a:r>
              <a:rPr lang="en-US" sz="2300" b="1" i="1" baseline="0" dirty="0">
                <a:solidFill>
                  <a:srgbClr val="FF0000"/>
                </a:solidFill>
              </a:rPr>
              <a:t>baptized into Christ </a:t>
            </a:r>
            <a:r>
              <a:rPr lang="en-US" sz="2300" i="1" baseline="0" dirty="0"/>
              <a:t>did put on Christ.”</a:t>
            </a:r>
          </a:p>
          <a:p>
            <a:pPr>
              <a:spcBef>
                <a:spcPts val="0"/>
              </a:spcBef>
              <a:buNone/>
            </a:pPr>
            <a:r>
              <a:rPr lang="en-US" sz="2300" baseline="0" dirty="0"/>
              <a:t>1 Corinthians 6:11, </a:t>
            </a:r>
            <a:r>
              <a:rPr lang="en-US" sz="2300" i="1" baseline="0" dirty="0"/>
              <a:t>“</a:t>
            </a:r>
            <a:r>
              <a:rPr lang="en-US" sz="2300" b="1" i="1" baseline="0" dirty="0">
                <a:solidFill>
                  <a:srgbClr val="FF0000"/>
                </a:solidFill>
              </a:rPr>
              <a:t>Washed</a:t>
            </a:r>
            <a:r>
              <a:rPr lang="en-US" sz="2300" i="1" baseline="0" dirty="0"/>
              <a:t>, Justified, </a:t>
            </a:r>
            <a:r>
              <a:rPr lang="en-US" sz="2300" b="1" i="1" baseline="0" dirty="0">
                <a:solidFill>
                  <a:srgbClr val="FF0000"/>
                </a:solidFill>
              </a:rPr>
              <a:t>Sanctified.</a:t>
            </a:r>
            <a:r>
              <a:rPr lang="en-US" sz="2300" i="1" baseline="0" dirty="0"/>
              <a:t>”</a:t>
            </a:r>
            <a:br>
              <a:rPr lang="en-US" sz="2300" i="1" baseline="0" dirty="0"/>
            </a:br>
            <a:r>
              <a:rPr lang="en-US" sz="2300" baseline="0" dirty="0"/>
              <a:t>(cf. Acts 18:8)</a:t>
            </a:r>
          </a:p>
          <a:p>
            <a:pPr>
              <a:spcBef>
                <a:spcPts val="0"/>
              </a:spcBef>
              <a:buNone/>
            </a:pPr>
            <a:r>
              <a:rPr lang="en-US" sz="2300" baseline="0" dirty="0"/>
              <a:t>Ephesians 5:25-27, </a:t>
            </a:r>
            <a:r>
              <a:rPr lang="en-US" sz="2300" i="1" baseline="0" dirty="0"/>
              <a:t>“Husbands, love your wives, even as Christ also loved the church, and gave himself up for it; that he might </a:t>
            </a:r>
            <a:r>
              <a:rPr lang="en-US" sz="2300" b="1" i="1" baseline="0" dirty="0">
                <a:solidFill>
                  <a:srgbClr val="FF0000"/>
                </a:solidFill>
              </a:rPr>
              <a:t>sanctify it</a:t>
            </a:r>
            <a:r>
              <a:rPr lang="en-US" sz="2300" i="1" baseline="0" dirty="0"/>
              <a:t>, having cleansed it by the </a:t>
            </a:r>
            <a:r>
              <a:rPr lang="en-US" sz="2300" b="1" i="1" baseline="0" dirty="0">
                <a:solidFill>
                  <a:srgbClr val="FF0000"/>
                </a:solidFill>
              </a:rPr>
              <a:t>washing of water with the word</a:t>
            </a:r>
            <a:r>
              <a:rPr lang="en-US" sz="2300" i="1" baseline="0" dirty="0"/>
              <a:t>, that he might present the church to himself a glorious (church), not having spot or wrinkle or any such thing; but that it should be holy and without blemish.”</a:t>
            </a:r>
            <a:endParaRPr lang="en-US" sz="23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SANCTIFICATION: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6C38-89C7-475A-BDB2-67900671C47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3180358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200" b="1" baseline="0" dirty="0">
                <a:solidFill>
                  <a:srgbClr val="FF0000"/>
                </a:solidFill>
              </a:rPr>
              <a:t>Are You Sanctified?</a:t>
            </a:r>
          </a:p>
          <a:p>
            <a:pPr>
              <a:spcBef>
                <a:spcPts val="0"/>
              </a:spcBef>
            </a:pPr>
            <a:r>
              <a:rPr lang="en-US" baseline="0" dirty="0"/>
              <a:t>Set Apart from Sin by the Blood of Jesus.</a:t>
            </a:r>
            <a:br>
              <a:rPr lang="en-US" baseline="0" dirty="0"/>
            </a:br>
            <a:r>
              <a:rPr lang="en-US" dirty="0"/>
              <a:t>Hebrews 10:29.</a:t>
            </a:r>
          </a:p>
          <a:p>
            <a:pPr>
              <a:spcBef>
                <a:spcPts val="0"/>
              </a:spcBef>
            </a:pPr>
            <a:r>
              <a:rPr lang="en-US" dirty="0"/>
              <a:t>2 Timothy 2:21, </a:t>
            </a:r>
            <a:r>
              <a:rPr lang="en-US" i="1" dirty="0"/>
              <a:t>“If a man therefore purge himself from these, he shall be a vessel unto honor, sanctified, meet for the master’s use, prepared unto every good work.”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Conclusion: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6C38-89C7-475A-BDB2-67900671C47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291874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baseline="0" dirty="0">
                <a:solidFill>
                  <a:srgbClr val="FF0000"/>
                </a:solidFill>
              </a:rPr>
              <a:t>Redemption: Romans 3:24-25</a:t>
            </a:r>
          </a:p>
          <a:p>
            <a:r>
              <a:rPr lang="en-US" baseline="0" dirty="0"/>
              <a:t>“WHAT” Is Redemption?</a:t>
            </a:r>
          </a:p>
          <a:p>
            <a:r>
              <a:rPr lang="en-US" baseline="0" dirty="0"/>
              <a:t>“WHO” Redeems Us?</a:t>
            </a:r>
          </a:p>
          <a:p>
            <a:r>
              <a:rPr lang="en-US" baseline="0" dirty="0"/>
              <a:t>“For WHOM” Was Redemption Provided?</a:t>
            </a:r>
          </a:p>
          <a:p>
            <a:r>
              <a:rPr lang="en-US" baseline="0" dirty="0"/>
              <a:t>“WHERE” Is Redemption?</a:t>
            </a:r>
          </a:p>
          <a:p>
            <a:r>
              <a:rPr lang="en-US" baseline="0" dirty="0"/>
              <a:t>“WHEN” Are We Redeemed?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6C38-89C7-475A-BDB2-67900671C47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291874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baseline="0" dirty="0">
                <a:solidFill>
                  <a:srgbClr val="FF0000"/>
                </a:solidFill>
              </a:rPr>
              <a:t>Reconciliation: 2 Corinthians 5:18-20</a:t>
            </a:r>
          </a:p>
          <a:p>
            <a:r>
              <a:rPr lang="en-US" baseline="0" dirty="0"/>
              <a:t>“WHAT” Is Reconciliation?</a:t>
            </a:r>
          </a:p>
          <a:p>
            <a:r>
              <a:rPr lang="en-US" baseline="0" dirty="0"/>
              <a:t>“WHO” Reconciles</a:t>
            </a:r>
            <a:r>
              <a:rPr lang="en-US" dirty="0"/>
              <a:t> Us</a:t>
            </a:r>
            <a:r>
              <a:rPr lang="en-US" baseline="0" dirty="0"/>
              <a:t>?</a:t>
            </a:r>
          </a:p>
          <a:p>
            <a:r>
              <a:rPr lang="en-US" baseline="0" dirty="0"/>
              <a:t>“FOR WHOM” Was Reconciliation Provided?</a:t>
            </a:r>
          </a:p>
          <a:p>
            <a:r>
              <a:rPr lang="en-US" baseline="0" dirty="0"/>
              <a:t>“WHERE” Is Reconciliation?</a:t>
            </a:r>
          </a:p>
          <a:p>
            <a:r>
              <a:rPr lang="en-US" baseline="0" dirty="0"/>
              <a:t>“WHEN” Are We Reconciled?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6C38-89C7-475A-BDB2-67900671C47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291874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baseline="0" dirty="0">
                <a:solidFill>
                  <a:srgbClr val="FF0000"/>
                </a:solidFill>
              </a:rPr>
              <a:t>Justification: Romans 3:22, 24,</a:t>
            </a:r>
            <a:r>
              <a:rPr lang="en-US" sz="3200" b="1" dirty="0">
                <a:solidFill>
                  <a:srgbClr val="FF0000"/>
                </a:solidFill>
              </a:rPr>
              <a:t> 26</a:t>
            </a:r>
            <a:endParaRPr lang="en-US" sz="3200" b="1" baseline="0" dirty="0">
              <a:solidFill>
                <a:srgbClr val="FF0000"/>
              </a:solidFill>
            </a:endParaRPr>
          </a:p>
          <a:p>
            <a:r>
              <a:rPr lang="en-US" baseline="0" dirty="0"/>
              <a:t>“WHAT” Is Justification?</a:t>
            </a:r>
          </a:p>
          <a:p>
            <a:r>
              <a:rPr lang="en-US" baseline="0" dirty="0"/>
              <a:t>“WHO” Justifies</a:t>
            </a:r>
            <a:r>
              <a:rPr lang="en-US" dirty="0"/>
              <a:t> Us</a:t>
            </a:r>
            <a:r>
              <a:rPr lang="en-US" baseline="0" dirty="0"/>
              <a:t>?</a:t>
            </a:r>
          </a:p>
          <a:p>
            <a:r>
              <a:rPr lang="en-US" baseline="0" dirty="0"/>
              <a:t>“FOR WHOM” Was Justification Provided?</a:t>
            </a:r>
          </a:p>
          <a:p>
            <a:r>
              <a:rPr lang="en-US" baseline="0" dirty="0"/>
              <a:t>“WHERE” Is Justification?</a:t>
            </a:r>
          </a:p>
          <a:p>
            <a:r>
              <a:rPr lang="en-US" baseline="0" dirty="0"/>
              <a:t>“WHEN” Are We Justified?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6C38-89C7-475A-BDB2-67900671C47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076" y="1481328"/>
            <a:ext cx="8555832" cy="5304016"/>
          </a:xfr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1 Corinthians 6:9-10, </a:t>
            </a:r>
            <a:r>
              <a:rPr lang="en-US" i="1" dirty="0"/>
              <a:t>“Or know ye not that the unrighteous shall not inherit the kingdom of God? Be not deceived: neither fornicators, nor idolaters, nor adulterers, nor effeminate, nor abusers of themselves with men, nor thieves, nor covetous, nor drunkards, nor revilers, nor extortioners, shall inherit the kingdom of God.”</a:t>
            </a:r>
          </a:p>
          <a:p>
            <a:pPr>
              <a:spcBef>
                <a:spcPts val="0"/>
              </a:spcBef>
            </a:pPr>
            <a:endParaRPr lang="en-US" i="1" dirty="0"/>
          </a:p>
          <a:p>
            <a:pPr>
              <a:spcBef>
                <a:spcPts val="0"/>
              </a:spcBef>
            </a:pPr>
            <a:r>
              <a:rPr lang="en-US" dirty="0"/>
              <a:t>Verse 11, </a:t>
            </a:r>
            <a:r>
              <a:rPr lang="en-US" i="1" dirty="0"/>
              <a:t>“And such were some of you: but ye were washed, </a:t>
            </a:r>
            <a:r>
              <a:rPr lang="en-US" sz="3500" b="1" i="1" dirty="0">
                <a:solidFill>
                  <a:srgbClr val="FF0000"/>
                </a:solidFill>
              </a:rPr>
              <a:t>but ye were sanctified</a:t>
            </a:r>
            <a:r>
              <a:rPr lang="en-US" sz="3500" i="1" dirty="0"/>
              <a:t>, </a:t>
            </a:r>
            <a:r>
              <a:rPr lang="en-US" i="1" dirty="0"/>
              <a:t>but ye were justified in the name of the Lord Jesus Christ, and in the Spirit of our God.”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SANCTIFICATION: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6C38-89C7-475A-BDB2-67900671C47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2764859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baseline="0" dirty="0">
                <a:solidFill>
                  <a:srgbClr val="FF0000"/>
                </a:solidFill>
              </a:rPr>
              <a:t>What Is Sanctification?</a:t>
            </a:r>
          </a:p>
          <a:p>
            <a:r>
              <a:rPr lang="en-US" i="1" dirty="0" err="1"/>
              <a:t>h</a:t>
            </a:r>
            <a:r>
              <a:rPr lang="en-US" i="1" baseline="0" dirty="0" err="1"/>
              <a:t>agiazo</a:t>
            </a:r>
            <a:r>
              <a:rPr lang="en-US" i="1" baseline="0" dirty="0"/>
              <a:t> – </a:t>
            </a:r>
            <a:r>
              <a:rPr lang="en-US" baseline="0" dirty="0"/>
              <a:t>“To separate from profane things and dedicate to God.” </a:t>
            </a:r>
            <a:r>
              <a:rPr lang="en-US" sz="2000" baseline="0" dirty="0"/>
              <a:t>(Strong)</a:t>
            </a:r>
            <a:endParaRPr lang="en-US" baseline="0" dirty="0"/>
          </a:p>
          <a:p>
            <a:r>
              <a:rPr lang="en-US" baseline="0" dirty="0"/>
              <a:t>“To purify by expiation: free from the guilt of sin;</a:t>
            </a:r>
            <a:r>
              <a:rPr lang="en-US" dirty="0"/>
              <a:t> </a:t>
            </a:r>
            <a:r>
              <a:rPr lang="en-US" baseline="0" dirty="0"/>
              <a:t>to purify internally by renewing of the soul.” </a:t>
            </a:r>
            <a:r>
              <a:rPr lang="en-US" sz="2000" baseline="0" dirty="0"/>
              <a:t>(Strong)</a:t>
            </a:r>
            <a:endParaRPr lang="en-US" u="sng" baseline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SANCTIFICATION: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6C38-89C7-475A-BDB2-67900671C47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81328"/>
            <a:ext cx="8686800" cy="4075475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baseline="0" dirty="0">
                <a:solidFill>
                  <a:srgbClr val="FF0000"/>
                </a:solidFill>
              </a:rPr>
              <a:t>What Is Sanctification?</a:t>
            </a:r>
          </a:p>
          <a:p>
            <a:r>
              <a:rPr lang="en-US" i="1" baseline="0" dirty="0" err="1"/>
              <a:t>hagiazo</a:t>
            </a:r>
            <a:r>
              <a:rPr lang="en-US" dirty="0"/>
              <a:t> used of:</a:t>
            </a:r>
            <a:endParaRPr lang="en-US" baseline="0" dirty="0"/>
          </a:p>
          <a:p>
            <a:pPr lvl="1"/>
            <a:r>
              <a:rPr lang="en-US" baseline="0" dirty="0"/>
              <a:t>The gold adorning the Temple and of the gift laid on the altar. Matthew 23:17,19</a:t>
            </a:r>
          </a:p>
          <a:p>
            <a:pPr lvl="1"/>
            <a:r>
              <a:rPr lang="en-US" baseline="0" dirty="0"/>
              <a:t>Food. 1 Timothy 4:5</a:t>
            </a:r>
          </a:p>
          <a:p>
            <a:pPr lvl="1"/>
            <a:r>
              <a:rPr lang="en-US" baseline="0" dirty="0"/>
              <a:t>The unbelieving spouse of a believer.</a:t>
            </a:r>
            <a:br>
              <a:rPr lang="en-US" baseline="0" dirty="0"/>
            </a:br>
            <a:r>
              <a:rPr lang="en-US" baseline="0" dirty="0"/>
              <a:t>1 Corinthians 7:14</a:t>
            </a:r>
          </a:p>
          <a:p>
            <a:pPr lvl="1"/>
            <a:r>
              <a:rPr lang="en-US" baseline="0" dirty="0"/>
              <a:t>The ceremonial cleansing of the Israelites.</a:t>
            </a:r>
            <a:br>
              <a:rPr lang="en-US" baseline="0" dirty="0"/>
            </a:br>
            <a:r>
              <a:rPr lang="en-US" baseline="0" dirty="0"/>
              <a:t>Hebrews 9:13</a:t>
            </a:r>
          </a:p>
          <a:p>
            <a:pPr lvl="1"/>
            <a:r>
              <a:rPr lang="en-US" baseline="0" dirty="0"/>
              <a:t>The Father’s Name. Luke 11:2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SANCTIFICATION: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6C38-89C7-475A-BDB2-67900671C47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119" y="1038519"/>
            <a:ext cx="8915400" cy="5786199"/>
          </a:xfr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200" b="1" baseline="0" dirty="0">
                <a:solidFill>
                  <a:srgbClr val="FF0000"/>
                </a:solidFill>
              </a:rPr>
              <a:t>What Is Sanctification?</a:t>
            </a:r>
          </a:p>
          <a:p>
            <a:pPr>
              <a:spcBef>
                <a:spcPts val="0"/>
              </a:spcBef>
              <a:buNone/>
            </a:pPr>
            <a:r>
              <a:rPr lang="en-US" sz="2600" i="1" baseline="0" dirty="0" err="1"/>
              <a:t>hagiazo</a:t>
            </a:r>
            <a:r>
              <a:rPr lang="en-US" sz="2600" i="1" dirty="0"/>
              <a:t> </a:t>
            </a:r>
            <a:r>
              <a:rPr lang="en-US" sz="2600" dirty="0"/>
              <a:t>used of:</a:t>
            </a:r>
            <a:endParaRPr lang="en-US" sz="2600" baseline="0" dirty="0"/>
          </a:p>
          <a:p>
            <a:pPr>
              <a:spcBef>
                <a:spcPts val="0"/>
              </a:spcBef>
            </a:pPr>
            <a:r>
              <a:rPr lang="en-US" sz="2600" baseline="0" dirty="0"/>
              <a:t>The consecration of the Son by the Father.</a:t>
            </a:r>
            <a:br>
              <a:rPr lang="en-US" sz="2600" baseline="0" dirty="0"/>
            </a:br>
            <a:r>
              <a:rPr lang="en-US" sz="2600" baseline="0" dirty="0"/>
              <a:t>John 10:36</a:t>
            </a:r>
          </a:p>
          <a:p>
            <a:pPr>
              <a:spcBef>
                <a:spcPts val="0"/>
              </a:spcBef>
            </a:pPr>
            <a:r>
              <a:rPr lang="en-US" sz="2600" baseline="0" dirty="0"/>
              <a:t>The Lord Jesus devoting Himself to the redemption of His people. John 17:19</a:t>
            </a:r>
          </a:p>
          <a:p>
            <a:pPr>
              <a:spcBef>
                <a:spcPts val="0"/>
              </a:spcBef>
            </a:pPr>
            <a:r>
              <a:rPr lang="en-US" sz="2600" baseline="0" dirty="0"/>
              <a:t>The setting apart of the believer for God.</a:t>
            </a:r>
            <a:br>
              <a:rPr lang="en-US" sz="2600" baseline="0" dirty="0"/>
            </a:br>
            <a:r>
              <a:rPr lang="en-US" sz="2600" baseline="0" dirty="0"/>
              <a:t>Acts 20:32</a:t>
            </a:r>
          </a:p>
          <a:p>
            <a:pPr>
              <a:spcBef>
                <a:spcPts val="0"/>
              </a:spcBef>
            </a:pPr>
            <a:r>
              <a:rPr lang="en-US" sz="2600" baseline="0" dirty="0"/>
              <a:t>The effect on the believer of the death of Christ. </a:t>
            </a:r>
            <a:br>
              <a:rPr lang="en-US" sz="2600" baseline="0" dirty="0"/>
            </a:br>
            <a:r>
              <a:rPr lang="en-US" sz="2600" baseline="0" dirty="0"/>
              <a:t>Hebrews 10:10, said of God, and 2:11; 13:12, said of the Lord Jesus.</a:t>
            </a:r>
            <a:endParaRPr lang="en-US" sz="2600" dirty="0"/>
          </a:p>
          <a:p>
            <a:pPr>
              <a:spcBef>
                <a:spcPts val="0"/>
              </a:spcBef>
            </a:pPr>
            <a:r>
              <a:rPr lang="en-US" sz="2600" baseline="0" dirty="0"/>
              <a:t>The separation of the believer from the world in his behavior – by the Father through the Word.</a:t>
            </a:r>
            <a:br>
              <a:rPr lang="en-US" sz="2600" baseline="0" dirty="0"/>
            </a:br>
            <a:r>
              <a:rPr lang="en-US" sz="2600" baseline="0" dirty="0"/>
              <a:t>John 17:17,19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SANCTIFICATION: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6C38-89C7-475A-BDB2-67900671C47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2816156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baseline="0" dirty="0">
                <a:solidFill>
                  <a:srgbClr val="FF0000"/>
                </a:solidFill>
              </a:rPr>
              <a:t>What Is Sanctification?</a:t>
            </a:r>
          </a:p>
          <a:p>
            <a:pPr>
              <a:buNone/>
            </a:pPr>
            <a:r>
              <a:rPr lang="en-US" i="1" baseline="0" dirty="0" err="1"/>
              <a:t>hagiazo</a:t>
            </a:r>
            <a:r>
              <a:rPr lang="en-US" dirty="0"/>
              <a:t> used of:</a:t>
            </a:r>
            <a:endParaRPr lang="en-US" baseline="0" dirty="0"/>
          </a:p>
          <a:p>
            <a:r>
              <a:rPr lang="en-US" baseline="0" dirty="0"/>
              <a:t>The believer who turns away from such things as dishonor God and His gospel. 2 Tim 2:21 </a:t>
            </a:r>
          </a:p>
          <a:p>
            <a:r>
              <a:rPr lang="en-US" baseline="0" dirty="0"/>
              <a:t>The acknowledgment of the Lordship of Christ. 1 Peter 3:15 </a:t>
            </a:r>
            <a:r>
              <a:rPr lang="en-US" sz="2000" baseline="0" dirty="0"/>
              <a:t>(from Vine’s Expository Dictionary)</a:t>
            </a:r>
            <a:endParaRPr lang="en-US" baseline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SANCTIFICATION: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6C38-89C7-475A-BDB2-67900671C47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6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Theme16</Template>
  <TotalTime>1795</TotalTime>
  <Words>941</Words>
  <Application>Microsoft Office PowerPoint</Application>
  <PresentationFormat>On-screen Show (4:3)</PresentationFormat>
  <Paragraphs>95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Lucida Sans Unicode</vt:lpstr>
      <vt:lpstr>Verdana</vt:lpstr>
      <vt:lpstr>Wingdings 2</vt:lpstr>
      <vt:lpstr>Wingdings 3</vt:lpstr>
      <vt:lpstr>Theme16</vt:lpstr>
      <vt:lpstr>Sanctification</vt:lpstr>
      <vt:lpstr>Review</vt:lpstr>
      <vt:lpstr>Review</vt:lpstr>
      <vt:lpstr>Review</vt:lpstr>
      <vt:lpstr>SANCTIFICATION:</vt:lpstr>
      <vt:lpstr>SANCTIFICATION:</vt:lpstr>
      <vt:lpstr>SANCTIFICATION:</vt:lpstr>
      <vt:lpstr>SANCTIFICATION:</vt:lpstr>
      <vt:lpstr>SANCTIFICATION:</vt:lpstr>
      <vt:lpstr>SANCTIFICATION:</vt:lpstr>
      <vt:lpstr>SANCTIFICATION:</vt:lpstr>
      <vt:lpstr>SANCTIFICATION:</vt:lpstr>
      <vt:lpstr>SANCTIFICATION:</vt:lpstr>
      <vt:lpstr>SANCTIFICATION:</vt:lpstr>
      <vt:lpstr>Conclusion: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Sanctification</dc:title>
  <dc:creator>Micky Galloway</dc:creator>
  <cp:lastModifiedBy>Richard Lidh</cp:lastModifiedBy>
  <cp:revision>32</cp:revision>
  <cp:lastPrinted>2021-06-28T03:09:59Z</cp:lastPrinted>
  <dcterms:created xsi:type="dcterms:W3CDTF">2015-11-07T22:10:37Z</dcterms:created>
  <dcterms:modified xsi:type="dcterms:W3CDTF">2021-06-28T03:10:03Z</dcterms:modified>
</cp:coreProperties>
</file>